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2" autoAdjust="0"/>
    <p:restoredTop sz="94660"/>
  </p:normalViewPr>
  <p:slideViewPr>
    <p:cSldViewPr snapToGrid="0">
      <p:cViewPr varScale="1">
        <p:scale>
          <a:sx n="69" d="100"/>
          <a:sy n="69" d="100"/>
        </p:scale>
        <p:origin x="55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97712-A6D4-420C-8E29-EABF068A4423}" type="datetimeFigureOut">
              <a:rPr lang="en-US" smtClean="0"/>
              <a:t>7/23/2021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2D3D49-FA94-4EF7-A560-F1664124C04E}" type="slidenum">
              <a:rPr lang="en-US" smtClean="0"/>
              <a:t>‹#›</a:t>
            </a:fld>
            <a:endParaRPr lang="en-US"/>
          </a:p>
        </p:txBody>
      </p:sp>
    </p:spTree>
    <p:extLst>
      <p:ext uri="{BB962C8B-B14F-4D97-AF65-F5344CB8AC3E}">
        <p14:creationId xmlns:p14="http://schemas.microsoft.com/office/powerpoint/2010/main" val="3504262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Health care refers to the treatment, prevention, and management of illnesses or the preservation of mental, physical, and psychological well-being through the services offered by medical, nursing, and other healthcare practitioners. The healthcare system of the United States faces a lot of challenges such as lack of transparency, poor amenable mortality rates, lack of insurance coverage, the nursing and physician shortage, preventable medical errors, difficulty finding a good doctor, and different perspectives on solving the shortage catastrophe. According to (Bauchner, 2017), health care is always on the minds of the public, ranking among the top three concerns. Therefore, this article aims at discussing the regulatory agency that governs the health care system of the United states of America.</a:t>
            </a:r>
          </a:p>
        </p:txBody>
      </p:sp>
      <p:sp>
        <p:nvSpPr>
          <p:cNvPr id="4" name="Slide Number Placeholder 3"/>
          <p:cNvSpPr>
            <a:spLocks noGrp="1"/>
          </p:cNvSpPr>
          <p:nvPr>
            <p:ph type="sldNum" sz="quarter" idx="5"/>
          </p:nvPr>
        </p:nvSpPr>
        <p:spPr/>
        <p:txBody>
          <a:bodyPr/>
          <a:lstStyle/>
          <a:p>
            <a:fld id="{7F2D3D49-FA94-4EF7-A560-F1664124C04E}" type="slidenum">
              <a:rPr lang="en-US" smtClean="0"/>
              <a:t>3</a:t>
            </a:fld>
            <a:endParaRPr lang="en-US"/>
          </a:p>
        </p:txBody>
      </p:sp>
    </p:spTree>
    <p:extLst>
      <p:ext uri="{BB962C8B-B14F-4D97-AF65-F5344CB8AC3E}">
        <p14:creationId xmlns:p14="http://schemas.microsoft.com/office/powerpoint/2010/main" val="11848819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health care system is managed by the ministry of health a coverage means that all individuals partake admission to the health amenities requirement, when and wherever they want them, without financial difficulties. this includes the catering of the full range of basic health services from promotion to prevention, treatment, rehabilitation, and painkilling care. On 12/12/2012 the world health organization under the united nations' agency set up that a resolution on global health and foreign policy urging the nations to speed up the progress towards widespread health treatment. Since then, the date has been dedicated to being the word health coverage day. Universal health exposure has become a collecting cry in the health policy by (perehudoff,2019). However, the health care system or the united states does not cover everybody, and neither is it free as proposed by the world health organization. In the united states, the citizens who require health care have to pay for the services.</a:t>
            </a:r>
          </a:p>
        </p:txBody>
      </p:sp>
      <p:sp>
        <p:nvSpPr>
          <p:cNvPr id="4" name="Slide Number Placeholder 3"/>
          <p:cNvSpPr>
            <a:spLocks noGrp="1"/>
          </p:cNvSpPr>
          <p:nvPr>
            <p:ph type="sldNum" sz="quarter" idx="5"/>
          </p:nvPr>
        </p:nvSpPr>
        <p:spPr/>
        <p:txBody>
          <a:bodyPr/>
          <a:lstStyle/>
          <a:p>
            <a:fld id="{7F2D3D49-FA94-4EF7-A560-F1664124C04E}" type="slidenum">
              <a:rPr lang="en-US" smtClean="0"/>
              <a:t>4</a:t>
            </a:fld>
            <a:endParaRPr lang="en-US"/>
          </a:p>
        </p:txBody>
      </p:sp>
    </p:spTree>
    <p:extLst>
      <p:ext uri="{BB962C8B-B14F-4D97-AF65-F5344CB8AC3E}">
        <p14:creationId xmlns:p14="http://schemas.microsoft.com/office/powerpoint/2010/main" val="3605420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One of the key subjects facing the vigor care organization in the states is price transparency. Price transparency in health care is the readily available information of the patients that helps in the definition of the value of the medical services.  Therefore, the cost may be an issue since high cost means high quality while low cost means little quality, high cost means low contact, and low cost means high access. Therefore, maintaining a stable balance between access, quality, and cost may be difficult. Therefore, necessary changes are needed to ensure that financial shifts are avoided. For instance, in research by (Figueroa et al, 2019), the problem emerges due to the difficulties in managing financial resources. Therefore, changes should be made to accommodate demographical, societal, and financial shifts.</a:t>
            </a:r>
          </a:p>
        </p:txBody>
      </p:sp>
      <p:sp>
        <p:nvSpPr>
          <p:cNvPr id="4" name="Slide Number Placeholder 3"/>
          <p:cNvSpPr>
            <a:spLocks noGrp="1"/>
          </p:cNvSpPr>
          <p:nvPr>
            <p:ph type="sldNum" sz="quarter" idx="5"/>
          </p:nvPr>
        </p:nvSpPr>
        <p:spPr/>
        <p:txBody>
          <a:bodyPr/>
          <a:lstStyle/>
          <a:p>
            <a:fld id="{7F2D3D49-FA94-4EF7-A560-F1664124C04E}" type="slidenum">
              <a:rPr lang="en-US" smtClean="0"/>
              <a:t>5</a:t>
            </a:fld>
            <a:endParaRPr lang="en-US"/>
          </a:p>
        </p:txBody>
      </p:sp>
    </p:spTree>
    <p:extLst>
      <p:ext uri="{BB962C8B-B14F-4D97-AF65-F5344CB8AC3E}">
        <p14:creationId xmlns:p14="http://schemas.microsoft.com/office/powerpoint/2010/main" val="3208515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solve the health care system issues in the united states the government has introduced Medicare and Medicaid, and the affordable care act. the Medicare and Medicaid health act was imposed by president Lyndon B so the act was and is to cover the medication of the elderly and the poor. Medicare health insurance covers the elderly and Medicaid covers the poor, this is as a result of low cash income due to retirement for the old people and generally lack of medication money for the poor. The Medicare and Medicaid act of 1965 covers the cost of medication for such people. On the other hand, the affordable care act of the united states has reduced the number of medical costs that citizens encounter. moreover, the affordable care act helped in the assessment of whether the overall clinical level and primary care providers were improved.</a:t>
            </a:r>
          </a:p>
        </p:txBody>
      </p:sp>
      <p:sp>
        <p:nvSpPr>
          <p:cNvPr id="4" name="Slide Number Placeholder 3"/>
          <p:cNvSpPr>
            <a:spLocks noGrp="1"/>
          </p:cNvSpPr>
          <p:nvPr>
            <p:ph type="sldNum" sz="quarter" idx="5"/>
          </p:nvPr>
        </p:nvSpPr>
        <p:spPr/>
        <p:txBody>
          <a:bodyPr/>
          <a:lstStyle/>
          <a:p>
            <a:fld id="{7F2D3D49-FA94-4EF7-A560-F1664124C04E}" type="slidenum">
              <a:rPr lang="en-US" smtClean="0"/>
              <a:t>6</a:t>
            </a:fld>
            <a:endParaRPr lang="en-US"/>
          </a:p>
        </p:txBody>
      </p:sp>
    </p:spTree>
    <p:extLst>
      <p:ext uri="{BB962C8B-B14F-4D97-AF65-F5344CB8AC3E}">
        <p14:creationId xmlns:p14="http://schemas.microsoft.com/office/powerpoint/2010/main" val="33785049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Therefore, the health care system of the united states has benefits to the American citizens both good, even though there are challenges that are faced by the system but the solutions are provided and the recommendations are to be followed for the proper functioning of the system.</a:t>
            </a:r>
          </a:p>
        </p:txBody>
      </p:sp>
      <p:sp>
        <p:nvSpPr>
          <p:cNvPr id="4" name="Slide Number Placeholder 3"/>
          <p:cNvSpPr>
            <a:spLocks noGrp="1"/>
          </p:cNvSpPr>
          <p:nvPr>
            <p:ph type="sldNum" sz="quarter" idx="5"/>
          </p:nvPr>
        </p:nvSpPr>
        <p:spPr/>
        <p:txBody>
          <a:bodyPr/>
          <a:lstStyle/>
          <a:p>
            <a:fld id="{7F2D3D49-FA94-4EF7-A560-F1664124C04E}" type="slidenum">
              <a:rPr lang="en-US" smtClean="0"/>
              <a:t>7</a:t>
            </a:fld>
            <a:endParaRPr lang="en-US"/>
          </a:p>
        </p:txBody>
      </p:sp>
    </p:spTree>
    <p:extLst>
      <p:ext uri="{BB962C8B-B14F-4D97-AF65-F5344CB8AC3E}">
        <p14:creationId xmlns:p14="http://schemas.microsoft.com/office/powerpoint/2010/main" val="2752024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2228550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3767650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27231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37368123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648288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5466821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9766194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34131598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31885860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8AAD782-B6D8-4813-B6EF-E7468514EE1C}" type="datetimeFigureOut">
              <a:rPr lang="en-US" smtClean="0"/>
              <a:t>7/23/2021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2648372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8AAD782-B6D8-4813-B6EF-E7468514EE1C}" type="datetimeFigureOut">
              <a:rPr lang="en-US" smtClean="0"/>
              <a:t>7/23/2021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7627404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8AAD782-B6D8-4813-B6EF-E7468514EE1C}" type="datetimeFigureOut">
              <a:rPr lang="en-US" smtClean="0"/>
              <a:t>7/23/2021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4268360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8AAD782-B6D8-4813-B6EF-E7468514EE1C}" type="datetimeFigureOut">
              <a:rPr lang="en-US" smtClean="0"/>
              <a:t>7/23/2021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1419640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AAD782-B6D8-4813-B6EF-E7468514EE1C}" type="datetimeFigureOut">
              <a:rPr lang="en-US" smtClean="0"/>
              <a:t>7/23/2021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3759153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8AAD782-B6D8-4813-B6EF-E7468514EE1C}" type="datetimeFigureOut">
              <a:rPr lang="en-US" smtClean="0"/>
              <a:t>7/23/2021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1695360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8AAD782-B6D8-4813-B6EF-E7468514EE1C}" type="datetimeFigureOut">
              <a:rPr lang="en-US" smtClean="0"/>
              <a:t>7/23/2021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A9E3FB-F3E7-4365-82BA-BE678D1E2F6C}" type="slidenum">
              <a:rPr lang="en-US" smtClean="0"/>
              <a:t>‹#›</a:t>
            </a:fld>
            <a:endParaRPr lang="en-US"/>
          </a:p>
        </p:txBody>
      </p:sp>
    </p:spTree>
    <p:extLst>
      <p:ext uri="{BB962C8B-B14F-4D97-AF65-F5344CB8AC3E}">
        <p14:creationId xmlns:p14="http://schemas.microsoft.com/office/powerpoint/2010/main" val="1032273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8AAD782-B6D8-4813-B6EF-E7468514EE1C}" type="datetimeFigureOut">
              <a:rPr lang="en-US" smtClean="0"/>
              <a:t>7/23/2021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8EA9E3FB-F3E7-4365-82BA-BE678D1E2F6C}" type="slidenum">
              <a:rPr lang="en-US" smtClean="0"/>
              <a:t>‹#›</a:t>
            </a:fld>
            <a:endParaRPr lang="en-US"/>
          </a:p>
        </p:txBody>
      </p:sp>
    </p:spTree>
    <p:extLst>
      <p:ext uri="{BB962C8B-B14F-4D97-AF65-F5344CB8AC3E}">
        <p14:creationId xmlns:p14="http://schemas.microsoft.com/office/powerpoint/2010/main" val="3942071002"/>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 id="2147483718" r:id="rId12"/>
    <p:sldLayoutId id="2147483719" r:id="rId13"/>
    <p:sldLayoutId id="2147483720" r:id="rId14"/>
    <p:sldLayoutId id="2147483721" r:id="rId15"/>
    <p:sldLayoutId id="2147483722"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781067B-790E-495E-B480-751BE734AC45}"/>
              </a:ext>
            </a:extLst>
          </p:cNvPr>
          <p:cNvSpPr txBox="1"/>
          <p:nvPr/>
        </p:nvSpPr>
        <p:spPr>
          <a:xfrm>
            <a:off x="1779814" y="1423852"/>
            <a:ext cx="6136277" cy="1323439"/>
          </a:xfrm>
          <a:prstGeom prst="rect">
            <a:avLst/>
          </a:prstGeom>
          <a:noFill/>
        </p:spPr>
        <p:txBody>
          <a:bodyPr wrap="square">
            <a:spAutoFit/>
          </a:bodyPr>
          <a:lstStyle/>
          <a:p>
            <a:pPr algn="ctr"/>
            <a:r>
              <a:rPr lang="en-US" sz="4000" dirty="0">
                <a:solidFill>
                  <a:srgbClr val="7030A0"/>
                </a:solidFill>
              </a:rPr>
              <a:t>UNITED STATES HEALTH SYSTEM</a:t>
            </a:r>
          </a:p>
        </p:txBody>
      </p:sp>
    </p:spTree>
    <p:extLst>
      <p:ext uri="{BB962C8B-B14F-4D97-AF65-F5344CB8AC3E}">
        <p14:creationId xmlns:p14="http://schemas.microsoft.com/office/powerpoint/2010/main" val="800893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A195AE1-F032-4942-B715-5E748977ECC0}"/>
              </a:ext>
            </a:extLst>
          </p:cNvPr>
          <p:cNvSpPr txBox="1"/>
          <p:nvPr/>
        </p:nvSpPr>
        <p:spPr>
          <a:xfrm>
            <a:off x="3046912" y="2828836"/>
            <a:ext cx="6093822" cy="2554545"/>
          </a:xfrm>
          <a:prstGeom prst="rect">
            <a:avLst/>
          </a:prstGeom>
          <a:noFill/>
        </p:spPr>
        <p:txBody>
          <a:bodyPr wrap="square">
            <a:spAutoFit/>
          </a:bodyPr>
          <a:lstStyle/>
          <a:p>
            <a:pPr algn="ctr"/>
            <a:r>
              <a:rPr lang="en-US" sz="4000" dirty="0"/>
              <a:t>United States health system</a:t>
            </a:r>
          </a:p>
          <a:p>
            <a:pPr algn="ctr"/>
            <a:r>
              <a:rPr lang="en-US" sz="4000" dirty="0"/>
              <a:t>Student name</a:t>
            </a:r>
          </a:p>
          <a:p>
            <a:pPr algn="ctr"/>
            <a:r>
              <a:rPr lang="en-US" sz="4000" dirty="0"/>
              <a:t>Institution affiliation</a:t>
            </a:r>
          </a:p>
          <a:p>
            <a:pPr algn="ctr"/>
            <a:r>
              <a:rPr lang="en-US" sz="4000" dirty="0"/>
              <a:t>Date</a:t>
            </a:r>
          </a:p>
        </p:txBody>
      </p:sp>
    </p:spTree>
    <p:extLst>
      <p:ext uri="{BB962C8B-B14F-4D97-AF65-F5344CB8AC3E}">
        <p14:creationId xmlns:p14="http://schemas.microsoft.com/office/powerpoint/2010/main" val="2424399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2EF3E-022D-4505-B14A-F2D33A5E624E}"/>
              </a:ext>
            </a:extLst>
          </p:cNvPr>
          <p:cNvSpPr>
            <a:spLocks noGrp="1"/>
          </p:cNvSpPr>
          <p:nvPr>
            <p:ph type="title"/>
          </p:nvPr>
        </p:nvSpPr>
        <p:spPr/>
        <p:txBody>
          <a:bodyPr/>
          <a:lstStyle/>
          <a:p>
            <a:pPr algn="ctr"/>
            <a:r>
              <a:rPr lang="en-US" dirty="0">
                <a:solidFill>
                  <a:srgbClr val="7030A0"/>
                </a:solidFill>
              </a:rPr>
              <a:t>Introduction</a:t>
            </a:r>
          </a:p>
        </p:txBody>
      </p:sp>
      <p:sp>
        <p:nvSpPr>
          <p:cNvPr id="3" name="Content Placeholder 2">
            <a:extLst>
              <a:ext uri="{FF2B5EF4-FFF2-40B4-BE49-F238E27FC236}">
                <a16:creationId xmlns:a16="http://schemas.microsoft.com/office/drawing/2014/main" id="{BB24B7F5-E685-4493-BF41-FEB35FDAFA7A}"/>
              </a:ext>
            </a:extLst>
          </p:cNvPr>
          <p:cNvSpPr>
            <a:spLocks noGrp="1"/>
          </p:cNvSpPr>
          <p:nvPr>
            <p:ph idx="1"/>
          </p:nvPr>
        </p:nvSpPr>
        <p:spPr/>
        <p:txBody>
          <a:bodyPr>
            <a:normAutofit/>
          </a:bodyPr>
          <a:lstStyle/>
          <a:p>
            <a:r>
              <a:rPr lang="en-US" dirty="0"/>
              <a:t>Health care refers to the treatment, prevention, and management of illnesses or the preservation of mental.</a:t>
            </a:r>
          </a:p>
          <a:p>
            <a:r>
              <a:rPr lang="en-US" dirty="0"/>
              <a:t>The healthcare system of the United States faces a lot of challenges such as lack of transparency.</a:t>
            </a:r>
          </a:p>
          <a:p>
            <a:r>
              <a:rPr lang="en-US" dirty="0"/>
              <a:t>According to (Bauchner, 2017), health care is always on the minds of the public, ranking among the top three concerns. </a:t>
            </a:r>
          </a:p>
          <a:p>
            <a:r>
              <a:rPr lang="en-US" dirty="0"/>
              <a:t>Therefore, this article aims at discussing the regulatory agency that governs the health care system of the United states of America.</a:t>
            </a:r>
          </a:p>
        </p:txBody>
      </p:sp>
    </p:spTree>
    <p:extLst>
      <p:ext uri="{BB962C8B-B14F-4D97-AF65-F5344CB8AC3E}">
        <p14:creationId xmlns:p14="http://schemas.microsoft.com/office/powerpoint/2010/main" val="1338091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86002-D099-4968-A306-DC8F21470F9C}"/>
              </a:ext>
            </a:extLst>
          </p:cNvPr>
          <p:cNvSpPr>
            <a:spLocks noGrp="1"/>
          </p:cNvSpPr>
          <p:nvPr>
            <p:ph type="title"/>
          </p:nvPr>
        </p:nvSpPr>
        <p:spPr/>
        <p:txBody>
          <a:bodyPr>
            <a:normAutofit fontScale="90000"/>
          </a:bodyPr>
          <a:lstStyle/>
          <a:p>
            <a:r>
              <a:rPr lang="en-US" dirty="0">
                <a:solidFill>
                  <a:srgbClr val="7030A0"/>
                </a:solidFill>
              </a:rPr>
              <a:t>Discuss the Health System Program History and the regulatory agency that governs the system. Eligibility/Insured Benefits.</a:t>
            </a:r>
          </a:p>
        </p:txBody>
      </p:sp>
      <p:sp>
        <p:nvSpPr>
          <p:cNvPr id="3" name="Content Placeholder 2">
            <a:extLst>
              <a:ext uri="{FF2B5EF4-FFF2-40B4-BE49-F238E27FC236}">
                <a16:creationId xmlns:a16="http://schemas.microsoft.com/office/drawing/2014/main" id="{637B83B4-6C88-47C1-8E2F-2DBCAD97211D}"/>
              </a:ext>
            </a:extLst>
          </p:cNvPr>
          <p:cNvSpPr>
            <a:spLocks noGrp="1"/>
          </p:cNvSpPr>
          <p:nvPr>
            <p:ph idx="1"/>
          </p:nvPr>
        </p:nvSpPr>
        <p:spPr/>
        <p:txBody>
          <a:bodyPr>
            <a:normAutofit fontScale="92500"/>
          </a:bodyPr>
          <a:lstStyle/>
          <a:p>
            <a:r>
              <a:rPr lang="en-US" dirty="0"/>
              <a:t>This health care system is managed by the ministry of health a coverage means that all individuals partake admission to the health amenities requirement.</a:t>
            </a:r>
          </a:p>
          <a:p>
            <a:r>
              <a:rPr lang="en-US" dirty="0"/>
              <a:t>This includes the catering of the full range of basic health services from promotion to prevention.</a:t>
            </a:r>
          </a:p>
          <a:p>
            <a:r>
              <a:rPr lang="en-US" dirty="0"/>
              <a:t> On 12/12/2012 the world health organization under the united nations' agency set up that a resolution on global health and foreign policy urging the nations to speed up the progress towards widespread health treatment. </a:t>
            </a:r>
          </a:p>
          <a:p>
            <a:r>
              <a:rPr lang="en-US" dirty="0"/>
              <a:t>Since then, the date has been dedicated to being the word health coverage day.</a:t>
            </a:r>
          </a:p>
          <a:p>
            <a:pPr marL="0" indent="0">
              <a:buNone/>
            </a:pPr>
            <a:endParaRPr lang="en-US" dirty="0"/>
          </a:p>
          <a:p>
            <a:r>
              <a:rPr lang="en-US" dirty="0"/>
              <a:t>However, the health care system or the united states does not cover everybody.</a:t>
            </a:r>
          </a:p>
        </p:txBody>
      </p:sp>
    </p:spTree>
    <p:extLst>
      <p:ext uri="{BB962C8B-B14F-4D97-AF65-F5344CB8AC3E}">
        <p14:creationId xmlns:p14="http://schemas.microsoft.com/office/powerpoint/2010/main" val="2909930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5D8ECF-2E64-4B72-8F9C-1DC8C0EA7AD3}"/>
              </a:ext>
            </a:extLst>
          </p:cNvPr>
          <p:cNvSpPr>
            <a:spLocks noGrp="1"/>
          </p:cNvSpPr>
          <p:nvPr>
            <p:ph type="title"/>
          </p:nvPr>
        </p:nvSpPr>
        <p:spPr/>
        <p:txBody>
          <a:bodyPr>
            <a:normAutofit fontScale="90000"/>
          </a:bodyPr>
          <a:lstStyle/>
          <a:p>
            <a:r>
              <a:rPr lang="en-US" dirty="0">
                <a:solidFill>
                  <a:srgbClr val="7030A0"/>
                </a:solidFill>
              </a:rPr>
              <a:t>Identify a Health Systems Delivery issue on your selected Program. Present a clear and concise problem statement including why systems change is needed.</a:t>
            </a:r>
          </a:p>
        </p:txBody>
      </p:sp>
      <p:sp>
        <p:nvSpPr>
          <p:cNvPr id="3" name="Content Placeholder 2">
            <a:extLst>
              <a:ext uri="{FF2B5EF4-FFF2-40B4-BE49-F238E27FC236}">
                <a16:creationId xmlns:a16="http://schemas.microsoft.com/office/drawing/2014/main" id="{B830DA7B-2A1A-43AC-96F9-6B5B5C0C8909}"/>
              </a:ext>
            </a:extLst>
          </p:cNvPr>
          <p:cNvSpPr>
            <a:spLocks noGrp="1"/>
          </p:cNvSpPr>
          <p:nvPr>
            <p:ph idx="1"/>
          </p:nvPr>
        </p:nvSpPr>
        <p:spPr>
          <a:xfrm>
            <a:off x="838200" y="2141537"/>
            <a:ext cx="10515600" cy="4351338"/>
          </a:xfrm>
        </p:spPr>
        <p:txBody>
          <a:bodyPr>
            <a:normAutofit/>
          </a:bodyPr>
          <a:lstStyle/>
          <a:p>
            <a:r>
              <a:rPr lang="en-US" dirty="0"/>
              <a:t>One of the key subjects facing the vigor care organization in the states is price transparency. </a:t>
            </a:r>
          </a:p>
          <a:p>
            <a:r>
              <a:rPr lang="en-US" dirty="0"/>
              <a:t>Price transparency in health care is the readily available information of the patients that helps in the definition of the value of the medical services. </a:t>
            </a:r>
          </a:p>
          <a:p>
            <a:r>
              <a:rPr lang="en-US" dirty="0"/>
              <a:t> Therefore, the cost may be an issue since high cost means high quality while low cost means little quality, high cost means low contact, and low cost means high access. </a:t>
            </a:r>
          </a:p>
          <a:p>
            <a:r>
              <a:rPr lang="en-US" dirty="0"/>
              <a:t>Therefore, maintaining a stable balance between access, quality, and cost may be difficult</a:t>
            </a:r>
          </a:p>
        </p:txBody>
      </p:sp>
    </p:spTree>
    <p:extLst>
      <p:ext uri="{BB962C8B-B14F-4D97-AF65-F5344CB8AC3E}">
        <p14:creationId xmlns:p14="http://schemas.microsoft.com/office/powerpoint/2010/main" val="3893882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86097-88BB-44FE-992F-E474B580B38C}"/>
              </a:ext>
            </a:extLst>
          </p:cNvPr>
          <p:cNvSpPr>
            <a:spLocks noGrp="1"/>
          </p:cNvSpPr>
          <p:nvPr>
            <p:ph type="title"/>
          </p:nvPr>
        </p:nvSpPr>
        <p:spPr/>
        <p:txBody>
          <a:bodyPr>
            <a:normAutofit fontScale="90000"/>
          </a:bodyPr>
          <a:lstStyle/>
          <a:p>
            <a:r>
              <a:rPr lang="en-US" dirty="0">
                <a:solidFill>
                  <a:srgbClr val="7030A0"/>
                </a:solidFill>
              </a:rPr>
              <a:t>After analyzing the issues in health systems delivery, discuss what role the government plays in correcting the issues.</a:t>
            </a:r>
          </a:p>
        </p:txBody>
      </p:sp>
      <p:sp>
        <p:nvSpPr>
          <p:cNvPr id="3" name="Content Placeholder 2">
            <a:extLst>
              <a:ext uri="{FF2B5EF4-FFF2-40B4-BE49-F238E27FC236}">
                <a16:creationId xmlns:a16="http://schemas.microsoft.com/office/drawing/2014/main" id="{F48488F4-C763-4A6A-8212-4A146C7BF469}"/>
              </a:ext>
            </a:extLst>
          </p:cNvPr>
          <p:cNvSpPr>
            <a:spLocks noGrp="1"/>
          </p:cNvSpPr>
          <p:nvPr>
            <p:ph idx="1"/>
          </p:nvPr>
        </p:nvSpPr>
        <p:spPr/>
        <p:txBody>
          <a:bodyPr>
            <a:normAutofit/>
          </a:bodyPr>
          <a:lstStyle/>
          <a:p>
            <a:r>
              <a:rPr lang="en-US" dirty="0"/>
              <a:t>To solve the health care system issues in the united states the government has introduced Medicare and Medicaid, and the affordable care act. </a:t>
            </a:r>
          </a:p>
          <a:p>
            <a:r>
              <a:rPr lang="en-US" dirty="0"/>
              <a:t>The Medicare and Medicaid health act was imposed by president Lyndon B so the act was and is to cover the medication of the elderly and the poor.</a:t>
            </a:r>
          </a:p>
          <a:p>
            <a:r>
              <a:rPr lang="en-US" dirty="0"/>
              <a:t> Medicare health insurance covers the elderly and Medicaid covers the poor, this is as a result of low cash income due to retirement for the old people and generally lack of medication money for the poor. </a:t>
            </a:r>
          </a:p>
          <a:p>
            <a:r>
              <a:rPr lang="en-US" dirty="0"/>
              <a:t>The Medicare and Medicaid act of 1965 covers the cost of medication for such people.</a:t>
            </a:r>
          </a:p>
        </p:txBody>
      </p:sp>
    </p:spTree>
    <p:extLst>
      <p:ext uri="{BB962C8B-B14F-4D97-AF65-F5344CB8AC3E}">
        <p14:creationId xmlns:p14="http://schemas.microsoft.com/office/powerpoint/2010/main" val="4205399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94C72-1A41-4AB1-88F0-F28FE6DFC0C1}"/>
              </a:ext>
            </a:extLst>
          </p:cNvPr>
          <p:cNvSpPr>
            <a:spLocks noGrp="1"/>
          </p:cNvSpPr>
          <p:nvPr>
            <p:ph type="title"/>
          </p:nvPr>
        </p:nvSpPr>
        <p:spPr/>
        <p:txBody>
          <a:bodyPr/>
          <a:lstStyle/>
          <a:p>
            <a:pPr algn="ctr"/>
            <a:r>
              <a:rPr lang="en-US" dirty="0">
                <a:solidFill>
                  <a:srgbClr val="7030A0"/>
                </a:solidFill>
              </a:rPr>
              <a:t>Conclusion.</a:t>
            </a:r>
          </a:p>
        </p:txBody>
      </p:sp>
      <p:sp>
        <p:nvSpPr>
          <p:cNvPr id="3" name="Content Placeholder 2">
            <a:extLst>
              <a:ext uri="{FF2B5EF4-FFF2-40B4-BE49-F238E27FC236}">
                <a16:creationId xmlns:a16="http://schemas.microsoft.com/office/drawing/2014/main" id="{A887E60C-359B-4D71-9500-30F35EB67E43}"/>
              </a:ext>
            </a:extLst>
          </p:cNvPr>
          <p:cNvSpPr>
            <a:spLocks noGrp="1"/>
          </p:cNvSpPr>
          <p:nvPr>
            <p:ph idx="1"/>
          </p:nvPr>
        </p:nvSpPr>
        <p:spPr/>
        <p:txBody>
          <a:bodyPr/>
          <a:lstStyle/>
          <a:p>
            <a:r>
              <a:rPr lang="en-US" dirty="0"/>
              <a:t>Therefore, the health care system of the united states has benefits to the American citizens both good, even though there are challenges that are faced by the system but the solutions are provided and the recommendations are to be followed for the proper functioning of the system.</a:t>
            </a:r>
          </a:p>
        </p:txBody>
      </p:sp>
    </p:spTree>
    <p:extLst>
      <p:ext uri="{BB962C8B-B14F-4D97-AF65-F5344CB8AC3E}">
        <p14:creationId xmlns:p14="http://schemas.microsoft.com/office/powerpoint/2010/main" val="29275783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5FFE2-6F1F-412D-8181-114A00A9C36A}"/>
              </a:ext>
            </a:extLst>
          </p:cNvPr>
          <p:cNvSpPr>
            <a:spLocks noGrp="1"/>
          </p:cNvSpPr>
          <p:nvPr>
            <p:ph type="title"/>
          </p:nvPr>
        </p:nvSpPr>
        <p:spPr/>
        <p:txBody>
          <a:bodyPr/>
          <a:lstStyle/>
          <a:p>
            <a:pPr algn="ctr"/>
            <a:r>
              <a:rPr lang="en-US" dirty="0">
                <a:solidFill>
                  <a:srgbClr val="7030A0"/>
                </a:solidFill>
              </a:rPr>
              <a:t>References</a:t>
            </a:r>
          </a:p>
        </p:txBody>
      </p:sp>
      <p:sp>
        <p:nvSpPr>
          <p:cNvPr id="3" name="Content Placeholder 2">
            <a:extLst>
              <a:ext uri="{FF2B5EF4-FFF2-40B4-BE49-F238E27FC236}">
                <a16:creationId xmlns:a16="http://schemas.microsoft.com/office/drawing/2014/main" id="{B4494998-A3EA-4FEB-BC62-9BEBF29C43DA}"/>
              </a:ext>
            </a:extLst>
          </p:cNvPr>
          <p:cNvSpPr>
            <a:spLocks noGrp="1"/>
          </p:cNvSpPr>
          <p:nvPr>
            <p:ph idx="1"/>
          </p:nvPr>
        </p:nvSpPr>
        <p:spPr/>
        <p:txBody>
          <a:bodyPr/>
          <a:lstStyle/>
          <a:p>
            <a:r>
              <a:rPr lang="en-US" dirty="0"/>
              <a:t>Bauchner, H. (2017). Health care in the United States: a right or a privilege. Jama, 317(1), 29-29.</a:t>
            </a:r>
          </a:p>
          <a:p>
            <a:r>
              <a:rPr lang="en-US" dirty="0" err="1"/>
              <a:t>Perehudoff</a:t>
            </a:r>
            <a:r>
              <a:rPr lang="en-US" dirty="0"/>
              <a:t>, S. K., </a:t>
            </a:r>
            <a:r>
              <a:rPr lang="en-US" dirty="0" err="1"/>
              <a:t>Alexandrov</a:t>
            </a:r>
            <a:r>
              <a:rPr lang="en-US" dirty="0"/>
              <a:t>, N. V., &amp; </a:t>
            </a:r>
            <a:r>
              <a:rPr lang="en-US" dirty="0" err="1"/>
              <a:t>Hogerzeil</a:t>
            </a:r>
            <a:r>
              <a:rPr lang="en-US" dirty="0"/>
              <a:t>, H. V. (2019). The right to health as the basis for universal health coverage: A cross-national analysis of national medicines policies of 71 countries. </a:t>
            </a:r>
            <a:r>
              <a:rPr lang="en-US" dirty="0" err="1"/>
              <a:t>PloS</a:t>
            </a:r>
            <a:r>
              <a:rPr lang="en-US" dirty="0"/>
              <a:t> one, 14(6), e0215577.</a:t>
            </a:r>
          </a:p>
          <a:p>
            <a:endParaRPr lang="en-US" dirty="0"/>
          </a:p>
        </p:txBody>
      </p:sp>
    </p:spTree>
    <p:extLst>
      <p:ext uri="{BB962C8B-B14F-4D97-AF65-F5344CB8AC3E}">
        <p14:creationId xmlns:p14="http://schemas.microsoft.com/office/powerpoint/2010/main" val="2510587077"/>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43</TotalTime>
  <Words>1283</Words>
  <Application>Microsoft Office PowerPoint</Application>
  <PresentationFormat>Widescreen</PresentationFormat>
  <Paragraphs>42</Paragraphs>
  <Slides>8</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Trebuchet MS</vt:lpstr>
      <vt:lpstr>Wingdings 3</vt:lpstr>
      <vt:lpstr>Facet</vt:lpstr>
      <vt:lpstr>PowerPoint Presentation</vt:lpstr>
      <vt:lpstr>PowerPoint Presentation</vt:lpstr>
      <vt:lpstr>Introduction</vt:lpstr>
      <vt:lpstr>Discuss the Health System Program History and the regulatory agency that governs the system. Eligibility/Insured Benefits.</vt:lpstr>
      <vt:lpstr>Identify a Health Systems Delivery issue on your selected Program. Present a clear and concise problem statement including why systems change is needed.</vt:lpstr>
      <vt:lpstr>After analyzing the issues in health systems delivery, discuss what role the government plays in correcting the issues.</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4</cp:revision>
  <dcterms:created xsi:type="dcterms:W3CDTF">2021-07-23T11:26:42Z</dcterms:created>
  <dcterms:modified xsi:type="dcterms:W3CDTF">2021-07-23T12:09:48Z</dcterms:modified>
</cp:coreProperties>
</file>